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4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0860637-82DF-42EC-ADBD-7A7B754284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Классный час</a:t>
            </a:r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C86F46EC-8299-4C14-8211-DC98141645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515532"/>
          </a:xfrm>
        </p:spPr>
        <p:txBody>
          <a:bodyPr>
            <a:normAutofit/>
          </a:bodyPr>
          <a:lstStyle/>
          <a:p>
            <a:pPr algn="r"/>
            <a:r>
              <a:rPr lang="ru-RU" sz="1800"/>
              <a:t>Разработали:   </a:t>
            </a:r>
            <a:r>
              <a:rPr lang="ru-RU" sz="1800" dirty="0"/>
              <a:t>учителя  МОБУ  ООШ  № 48 </a:t>
            </a:r>
          </a:p>
          <a:p>
            <a:pPr algn="r"/>
            <a:r>
              <a:rPr lang="ru-RU" sz="1800" dirty="0"/>
              <a:t>Алексеева Анна </a:t>
            </a:r>
            <a:r>
              <a:rPr lang="ru-RU" sz="1800" dirty="0" err="1"/>
              <a:t>Арминаковна</a:t>
            </a:r>
            <a:endParaRPr lang="ru-RU" sz="1800" dirty="0"/>
          </a:p>
          <a:p>
            <a:pPr algn="r"/>
            <a:r>
              <a:rPr lang="ru-RU" sz="1800" dirty="0" err="1"/>
              <a:t>Ставицкая</a:t>
            </a:r>
            <a:r>
              <a:rPr lang="ru-RU" sz="1800" dirty="0"/>
              <a:t> Алиса 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3505996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CA5612-D177-4F22-B4E9-6D1B46E67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778" y="982133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ru-RU" dirty="0"/>
              <a:t>Готовимся к диспуту. </a:t>
            </a:r>
            <a:br>
              <a:rPr lang="ru-RU" dirty="0"/>
            </a:br>
            <a:r>
              <a:rPr lang="ru-RU" b="1" dirty="0"/>
              <a:t>Действия начальника были</a:t>
            </a:r>
            <a:br>
              <a:rPr lang="ru-RU" b="1" dirty="0"/>
            </a:br>
            <a:r>
              <a:rPr lang="ru-RU" b="1" dirty="0"/>
              <a:t>правильны или бесполезны?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CCDF52-1768-4E4F-BF0F-8A9737E928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3200" b="1" dirty="0"/>
              <a:t>Задача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D5005424-885F-4AFB-867A-3114197F670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Разделить учащихся на две команды для проведения диспута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1D003E4F-7F2E-4FB0-A26F-3C5F2BFC4B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z="3200" b="1" dirty="0"/>
              <a:t>Действия 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418C4DFD-8E69-4CEE-8838-6BEF32B7249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Задаем вопрос</a:t>
            </a:r>
          </a:p>
          <a:p>
            <a:r>
              <a:rPr lang="ru-RU" sz="2800" dirty="0"/>
              <a:t>Голосуем с помощью сигнальных карточек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5C2BD4E-E5E7-460D-9B10-B78684D98095}"/>
              </a:ext>
            </a:extLst>
          </p:cNvPr>
          <p:cNvSpPr txBox="1">
            <a:spLocks/>
          </p:cNvSpPr>
          <p:nvPr/>
        </p:nvSpPr>
        <p:spPr>
          <a:xfrm>
            <a:off x="850900" y="4864100"/>
            <a:ext cx="10528300" cy="11303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b="1" dirty="0"/>
              <a:t>Ученики услышали только первую часть рассказа!</a:t>
            </a:r>
          </a:p>
        </p:txBody>
      </p:sp>
    </p:spTree>
    <p:extLst>
      <p:ext uri="{BB962C8B-B14F-4D97-AF65-F5344CB8AC3E}">
        <p14:creationId xmlns:p14="http://schemas.microsoft.com/office/powerpoint/2010/main" val="1988035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346E938-5AED-4191-B921-A90647132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1011768"/>
          </a:xfrm>
        </p:spPr>
        <p:txBody>
          <a:bodyPr/>
          <a:lstStyle/>
          <a:p>
            <a:r>
              <a:rPr lang="ru-RU" dirty="0"/>
              <a:t>Как мы проводим диспут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12CBF34-C3B0-4301-85FA-F7C3019E5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2366" y="1891770"/>
            <a:ext cx="4718304" cy="576262"/>
          </a:xfrm>
        </p:spPr>
        <p:txBody>
          <a:bodyPr/>
          <a:lstStyle/>
          <a:p>
            <a:r>
              <a:rPr lang="ru-RU" sz="3600" b="1" dirty="0"/>
              <a:t>Ученики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8CC9C37A-9274-4A00-A015-0FDB6A1AC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5400" y="2510364"/>
            <a:ext cx="4718304" cy="3365503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Делятся на команды согласно своим мнениям</a:t>
            </a:r>
          </a:p>
          <a:p>
            <a:r>
              <a:rPr lang="ru-RU" sz="2800" dirty="0">
                <a:solidFill>
                  <a:schemeClr val="tx1"/>
                </a:solidFill>
              </a:rPr>
              <a:t>Выбирают лидеров команд</a:t>
            </a:r>
          </a:p>
          <a:p>
            <a:r>
              <a:rPr lang="ru-RU" sz="2800" dirty="0">
                <a:solidFill>
                  <a:schemeClr val="tx1"/>
                </a:solidFill>
              </a:rPr>
              <a:t>Готовят выступления, аргументируя свою точку зрения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0AAE59A-3021-46F0-B72E-915D5A0A1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0670" y="1934102"/>
            <a:ext cx="4718304" cy="576262"/>
          </a:xfrm>
        </p:spPr>
        <p:txBody>
          <a:bodyPr/>
          <a:lstStyle/>
          <a:p>
            <a:r>
              <a:rPr lang="ru-RU" sz="3600" b="1" dirty="0"/>
              <a:t>Учителя</a:t>
            </a: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5AFCDB80-978C-4B8F-B7A0-9FACBF3CB1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0670" y="2510364"/>
            <a:ext cx="4718304" cy="3365503"/>
          </a:xfrm>
        </p:spPr>
        <p:txBody>
          <a:bodyPr>
            <a:noAutofit/>
          </a:bodyPr>
          <a:lstStyle/>
          <a:p>
            <a:r>
              <a:rPr lang="ru-RU" sz="2800" dirty="0"/>
              <a:t>Озвучивают правила проведения диспута</a:t>
            </a:r>
          </a:p>
          <a:p>
            <a:r>
              <a:rPr lang="ru-RU" sz="2800" dirty="0"/>
              <a:t>Помогают формулировать аргументы (не навязывая своих идей!)</a:t>
            </a:r>
          </a:p>
          <a:p>
            <a:r>
              <a:rPr lang="ru-RU" sz="2800" dirty="0"/>
              <a:t>Следят за соблюдением правил, курируя команды</a:t>
            </a:r>
          </a:p>
        </p:txBody>
      </p:sp>
    </p:spTree>
    <p:extLst>
      <p:ext uri="{BB962C8B-B14F-4D97-AF65-F5344CB8AC3E}">
        <p14:creationId xmlns:p14="http://schemas.microsoft.com/office/powerpoint/2010/main" val="3430359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97E8F0A3-71B0-469D-8510-41B7E3C8B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После обсуждения предлагаем послушать окончание рассказа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00ECC89-A168-41FD-883F-350F118C4D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Выводы ребят могут измениться! </a:t>
            </a:r>
          </a:p>
          <a:p>
            <a:r>
              <a:rPr lang="ru-RU" dirty="0"/>
              <a:t>Помогаем, задаем наводящие вопросы.</a:t>
            </a:r>
          </a:p>
        </p:txBody>
      </p:sp>
    </p:spTree>
    <p:extLst>
      <p:ext uri="{BB962C8B-B14F-4D97-AF65-F5344CB8AC3E}">
        <p14:creationId xmlns:p14="http://schemas.microsoft.com/office/powerpoint/2010/main" val="471743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4A55819-A9E3-4EA4-B3DA-8D7532EBD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3900" y="2684462"/>
            <a:ext cx="4445000" cy="1189568"/>
          </a:xfrm>
        </p:spPr>
        <p:txBody>
          <a:bodyPr>
            <a:normAutofit fontScale="90000"/>
          </a:bodyPr>
          <a:lstStyle/>
          <a:p>
            <a:r>
              <a:rPr lang="ru-RU" dirty="0"/>
              <a:t>Эмоциональное закрепление – ребята слушают репортаж и узнают, что эти события произошли на самом деле</a:t>
            </a:r>
          </a:p>
        </p:txBody>
      </p:sp>
      <p:pic>
        <p:nvPicPr>
          <p:cNvPr id="6" name="Untitled">
            <a:hlinkClick r:id="" action="ppaction://media"/>
            <a:extLst>
              <a:ext uri="{FF2B5EF4-FFF2-40B4-BE49-F238E27FC236}">
                <a16:creationId xmlns:a16="http://schemas.microsoft.com/office/drawing/2014/main" id="{3298E981-037B-4C96-9020-84CC915878C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9802" y="977900"/>
            <a:ext cx="6315346" cy="4737100"/>
          </a:xfrm>
        </p:spPr>
      </p:pic>
    </p:spTree>
    <p:extLst>
      <p:ext uri="{BB962C8B-B14F-4D97-AF65-F5344CB8AC3E}">
        <p14:creationId xmlns:p14="http://schemas.microsoft.com/office/powerpoint/2010/main" val="245346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9AC433-20BE-419E-A013-730F6C829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Размышляем о ценностях главного героя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107F52D9-CCE5-4535-85CC-CF388B0FE6F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знал не только цену земли, которую предлагали бандиты, но и ЦЕННОСТЬ, которую не понимал почти никто.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3200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339D6637-76AC-40E1-A26F-9CABA605859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Слушаем мнения ребят</a:t>
            </a:r>
          </a:p>
        </p:txBody>
      </p:sp>
    </p:spTree>
    <p:extLst>
      <p:ext uri="{BB962C8B-B14F-4D97-AF65-F5344CB8AC3E}">
        <p14:creationId xmlns:p14="http://schemas.microsoft.com/office/powerpoint/2010/main" val="929470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95BD6AA-88C9-4152-B44A-49E99FBB32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447800"/>
            <a:ext cx="6815669" cy="2171700"/>
          </a:xfrm>
        </p:spPr>
        <p:txBody>
          <a:bodyPr/>
          <a:lstStyle/>
          <a:p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Хочется верить, что в будущем, оказавшись перед сложным выбором,</a:t>
            </a:r>
            <a:b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вы найдете правильное решение, соответствующее вашим жизненным ценностям.</a:t>
            </a:r>
            <a:endParaRPr lang="ru-RU" sz="7200" dirty="0"/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E352B2FB-A593-4958-9204-B3EDC5605B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4317999"/>
            <a:ext cx="6815669" cy="660399"/>
          </a:xfrm>
        </p:spPr>
        <p:txBody>
          <a:bodyPr>
            <a:normAutofit/>
          </a:bodyPr>
          <a:lstStyle/>
          <a:p>
            <a:r>
              <a:rPr lang="ru-RU" sz="2400" dirty="0"/>
              <a:t>Заключительное пожелание ребятам</a:t>
            </a:r>
          </a:p>
        </p:txBody>
      </p:sp>
    </p:spTree>
    <p:extLst>
      <p:ext uri="{BB962C8B-B14F-4D97-AF65-F5344CB8AC3E}">
        <p14:creationId xmlns:p14="http://schemas.microsoft.com/office/powerpoint/2010/main" val="1442299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41C7065-0E6A-4671-8E3D-40C777FD1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799169"/>
          </a:xfrm>
        </p:spPr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174820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08858B5-C955-4406-9E7C-95DB46E54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Тема: «</a:t>
            </a:r>
            <a:r>
              <a:rPr lang="ru-RU" b="0" i="0" dirty="0">
                <a:solidFill>
                  <a:srgbClr val="333333"/>
                </a:solidFill>
                <a:effectLst/>
              </a:rPr>
              <a:t>Β </a:t>
            </a:r>
            <a:r>
              <a:rPr lang="ru-RU" b="0" i="0" dirty="0" err="1">
                <a:solidFill>
                  <a:srgbClr val="333333"/>
                </a:solidFill>
                <a:effectLst/>
              </a:rPr>
              <a:t>нaши</a:t>
            </a:r>
            <a:r>
              <a:rPr lang="ru-RU" b="0" i="0" dirty="0">
                <a:solidFill>
                  <a:srgbClr val="333333"/>
                </a:solidFill>
                <a:effectLst/>
              </a:rPr>
              <a:t> дни люди </a:t>
            </a:r>
            <a:r>
              <a:rPr lang="ru-RU" b="0" i="0" dirty="0" err="1">
                <a:solidFill>
                  <a:srgbClr val="333333"/>
                </a:solidFill>
                <a:effectLst/>
              </a:rPr>
              <a:t>вceму</a:t>
            </a:r>
            <a:r>
              <a:rPr lang="ru-RU" b="0" i="0" dirty="0">
                <a:solidFill>
                  <a:srgbClr val="333333"/>
                </a:solidFill>
                <a:effectLst/>
              </a:rPr>
              <a:t> </a:t>
            </a:r>
            <a:r>
              <a:rPr lang="ru-RU" i="0" dirty="0">
                <a:solidFill>
                  <a:srgbClr val="333333"/>
                </a:solidFill>
                <a:effectLst/>
              </a:rPr>
              <a:t>знают цену</a:t>
            </a:r>
            <a:r>
              <a:rPr lang="ru-RU" b="0" i="0" dirty="0">
                <a:solidFill>
                  <a:srgbClr val="333333"/>
                </a:solidFill>
                <a:effectLst/>
              </a:rPr>
              <a:t>, </a:t>
            </a:r>
            <a:r>
              <a:rPr lang="ru-RU" b="0" i="0" dirty="0" err="1">
                <a:solidFill>
                  <a:srgbClr val="333333"/>
                </a:solidFill>
                <a:effectLst/>
              </a:rPr>
              <a:t>нo</a:t>
            </a:r>
            <a:r>
              <a:rPr lang="ru-RU" b="0" i="0" dirty="0">
                <a:solidFill>
                  <a:srgbClr val="333333"/>
                </a:solidFill>
                <a:effectLst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</a:rPr>
              <a:t>ничегo</a:t>
            </a:r>
            <a:r>
              <a:rPr lang="ru-RU" b="0" i="0" dirty="0">
                <a:solidFill>
                  <a:srgbClr val="333333"/>
                </a:solidFill>
                <a:effectLst/>
              </a:rPr>
              <a:t> не умеют ценить» О. Уайльд</a:t>
            </a: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7ECBD596-E738-4A14-B36C-CCCDB09D12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8448" y="2921000"/>
            <a:ext cx="4718304" cy="29464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3200" dirty="0"/>
              <a:t>Для 8-9 классов</a:t>
            </a:r>
          </a:p>
          <a:p>
            <a:pPr algn="ctr"/>
            <a:r>
              <a:rPr lang="ru-RU" sz="3200" dirty="0"/>
              <a:t>Форма классного часа – диспут</a:t>
            </a:r>
            <a:br>
              <a:rPr lang="ru-RU" sz="3200" dirty="0"/>
            </a:br>
            <a:br>
              <a:rPr lang="ru-RU" sz="3200" dirty="0"/>
            </a:br>
            <a:r>
              <a:rPr lang="ru-RU" sz="3200" dirty="0">
                <a:latin typeface="Segoe Script" panose="030B0504020000000003" pitchFamily="66" charset="0"/>
              </a:rPr>
              <a:t>В споре</a:t>
            </a:r>
            <a:br>
              <a:rPr lang="ru-RU" sz="3200" dirty="0">
                <a:latin typeface="Segoe Script" panose="030B0504020000000003" pitchFamily="66" charset="0"/>
              </a:rPr>
            </a:br>
            <a:r>
              <a:rPr lang="ru-RU" sz="3200" dirty="0">
                <a:latin typeface="Segoe Script" panose="030B0504020000000003" pitchFamily="66" charset="0"/>
              </a:rPr>
              <a:t>рождается истина</a:t>
            </a:r>
          </a:p>
          <a:p>
            <a:pPr algn="ctr"/>
            <a:endParaRPr lang="ru-RU" sz="3200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61A5139E-533A-42B4-ACF9-A336CB4E8A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1725" y="2642432"/>
            <a:ext cx="4718050" cy="3146349"/>
          </a:xfrm>
        </p:spPr>
      </p:pic>
    </p:spTree>
    <p:extLst>
      <p:ext uri="{BB962C8B-B14F-4D97-AF65-F5344CB8AC3E}">
        <p14:creationId xmlns:p14="http://schemas.microsoft.com/office/powerpoint/2010/main" val="3591553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C52B15-D6F3-478F-A2A0-219D19C77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Говорим о понятии «ценность»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65E831-8EBD-479A-A8D9-75419F81A1A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Ученики:</a:t>
            </a:r>
          </a:p>
          <a:p>
            <a:r>
              <a:rPr lang="ru-RU" dirty="0"/>
              <a:t>Формулируют понятие</a:t>
            </a:r>
          </a:p>
          <a:p>
            <a:r>
              <a:rPr lang="ru-RU" dirty="0"/>
              <a:t>Приводят примеры собственных ценностей</a:t>
            </a:r>
          </a:p>
          <a:p>
            <a:r>
              <a:rPr lang="ru-RU" dirty="0"/>
              <a:t>Помогают делить их на духовные и материальные</a:t>
            </a: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E95FEC8-E70C-4C19-B6F5-E32BD030DA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Результат: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A32765-5D0A-443F-9566-C6E19D821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752" y="2016772"/>
            <a:ext cx="5302256" cy="401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77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768BB697-5F66-41DB-A8FB-CA7D73A887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Рассказ Сергея Шаргунова «Полоса»</a:t>
            </a:r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755E7B2E-4781-45DC-8B4B-E381B54CC9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Материал для обсуждения</a:t>
            </a:r>
          </a:p>
        </p:txBody>
      </p:sp>
    </p:spTree>
    <p:extLst>
      <p:ext uri="{BB962C8B-B14F-4D97-AF65-F5344CB8AC3E}">
        <p14:creationId xmlns:p14="http://schemas.microsoft.com/office/powerpoint/2010/main" val="379124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9659E-1973-4B98-A541-FA686DF42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5" y="1765300"/>
            <a:ext cx="3514725" cy="3022600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/>
              <a:t>Сергей Михайлович Сотников, начальник вертолетной площадки «Ижма»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A370F83-3C37-4988-9EC3-E3678C67F3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6000" y="844549"/>
            <a:ext cx="6346825" cy="5289021"/>
          </a:xfrm>
        </p:spPr>
      </p:pic>
    </p:spTree>
    <p:extLst>
      <p:ext uri="{BB962C8B-B14F-4D97-AF65-F5344CB8AC3E}">
        <p14:creationId xmlns:p14="http://schemas.microsoft.com/office/powerpoint/2010/main" val="1155200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FE8B653-6EBD-4795-90B0-CAA1450288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2" y="985900"/>
            <a:ext cx="7333485" cy="4889968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0AAB36-6EC2-4DA1-9B28-BEBABB8C7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1210733"/>
            <a:ext cx="9258298" cy="973668"/>
          </a:xfrm>
        </p:spPr>
        <p:txBody>
          <a:bodyPr>
            <a:normAutofit fontScale="90000"/>
          </a:bodyPr>
          <a:lstStyle/>
          <a:p>
            <a:r>
              <a:rPr lang="ru-RU" b="0" i="0" dirty="0">
                <a:solidFill>
                  <a:srgbClr val="202122"/>
                </a:solidFill>
                <a:effectLst/>
              </a:rPr>
              <a:t>По собственной инициативе поддерживал в порядке взлётно-посадочную полосу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7953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33F816D-ADD8-43B7-B570-C33F6E5457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3100" y="837920"/>
            <a:ext cx="9219198" cy="518216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494ADA-C87E-4A6F-ADF9-E8CBE86A8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4411132"/>
            <a:ext cx="9042396" cy="1303867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Ту-154 оказался на грани 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авиакатастрофы</a:t>
            </a:r>
          </a:p>
        </p:txBody>
      </p:sp>
    </p:spTree>
    <p:extLst>
      <p:ext uri="{BB962C8B-B14F-4D97-AF65-F5344CB8AC3E}">
        <p14:creationId xmlns:p14="http://schemas.microsoft.com/office/powerpoint/2010/main" val="3381342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50958E5-21C1-4AB7-A8EC-AC4F2D5EA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7013" y="982132"/>
            <a:ext cx="9067056" cy="4893207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826A16-193A-4141-AF84-6D0EA751A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92" y="766232"/>
            <a:ext cx="10477498" cy="1303867"/>
          </a:xfrm>
        </p:spPr>
        <p:txBody>
          <a:bodyPr>
            <a:normAutofit/>
          </a:bodyPr>
          <a:lstStyle/>
          <a:p>
            <a:r>
              <a:rPr lang="ru-RU" sz="4000" dirty="0"/>
              <a:t>Экипаж называл появление полосы чудом</a:t>
            </a:r>
          </a:p>
        </p:txBody>
      </p:sp>
    </p:spTree>
    <p:extLst>
      <p:ext uri="{BB962C8B-B14F-4D97-AF65-F5344CB8AC3E}">
        <p14:creationId xmlns:p14="http://schemas.microsoft.com/office/powerpoint/2010/main" val="399399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DB7329-3B39-4D33-B134-7EF0029A1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Экипажу удалось посадить самолет.</a:t>
            </a:r>
            <a:br>
              <a:rPr lang="ru-RU" dirty="0"/>
            </a:br>
            <a:r>
              <a:rPr lang="ru-RU" dirty="0"/>
              <a:t>Никто не пострадал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16719E0-A007-43BF-B3CD-7F2057DC7A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6778" y="2557463"/>
            <a:ext cx="5898444" cy="3317875"/>
          </a:xfrm>
        </p:spPr>
      </p:pic>
    </p:spTree>
    <p:extLst>
      <p:ext uri="{BB962C8B-B14F-4D97-AF65-F5344CB8AC3E}">
        <p14:creationId xmlns:p14="http://schemas.microsoft.com/office/powerpoint/2010/main" val="42098553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101</TotalTime>
  <Words>291</Words>
  <Application>Microsoft Office PowerPoint</Application>
  <PresentationFormat>Широкоэкранный</PresentationFormat>
  <Paragraphs>46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Garamond</vt:lpstr>
      <vt:lpstr>Segoe Script</vt:lpstr>
      <vt:lpstr>Times New Roman</vt:lpstr>
      <vt:lpstr>Натуральные материалы</vt:lpstr>
      <vt:lpstr>Классный час</vt:lpstr>
      <vt:lpstr>Тема: «Β нaши дни люди вceму знают цену, нo ничегo не умеют ценить» О. Уайльд</vt:lpstr>
      <vt:lpstr>Говорим о понятии «ценность»</vt:lpstr>
      <vt:lpstr>Рассказ Сергея Шаргунова «Полоса»</vt:lpstr>
      <vt:lpstr>Сергей Михайлович Сотников, начальник вертолетной площадки «Ижма»</vt:lpstr>
      <vt:lpstr>По собственной инициативе поддерживал в порядке взлётно-посадочную полосу</vt:lpstr>
      <vt:lpstr>Ту-154 оказался на грани  авиакатастрофы</vt:lpstr>
      <vt:lpstr>Экипаж называл появление полосы чудом</vt:lpstr>
      <vt:lpstr>Экипажу удалось посадить самолет. Никто не пострадал</vt:lpstr>
      <vt:lpstr>Готовимся к диспуту.  Действия начальника были правильны или бесполезны?</vt:lpstr>
      <vt:lpstr>Как мы проводим диспут</vt:lpstr>
      <vt:lpstr>После обсуждения предлагаем послушать окончание рассказа</vt:lpstr>
      <vt:lpstr>Эмоциональное закрепление – ребята слушают репортаж и узнают, что эти события произошли на самом деле</vt:lpstr>
      <vt:lpstr>Размышляем о ценностях главного героя</vt:lpstr>
      <vt:lpstr>Хочется верить, что в будущем, оказавшись перед сложным выбором, вы найдете правильное решение, соответствующее вашим жизненным ценностям.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Классный час</dc:title>
  <dc:creator>Alice</dc:creator>
  <cp:lastModifiedBy>Alice</cp:lastModifiedBy>
  <cp:revision>2</cp:revision>
  <dcterms:created xsi:type="dcterms:W3CDTF">2022-04-07T21:34:17Z</dcterms:created>
  <dcterms:modified xsi:type="dcterms:W3CDTF">2023-01-25T20:20:24Z</dcterms:modified>
</cp:coreProperties>
</file>